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709" autoAdjust="0"/>
    <p:restoredTop sz="94660"/>
  </p:normalViewPr>
  <p:slideViewPr>
    <p:cSldViewPr snapToGrid="0">
      <p:cViewPr varScale="1">
        <p:scale>
          <a:sx n="74" d="100"/>
          <a:sy n="74" d="100"/>
        </p:scale>
        <p:origin x="54" y="10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871BAA-6881-4467-B30C-5BAC6A2A2E6A}" type="datetimeFigureOut">
              <a:rPr lang="en-US" smtClean="0"/>
              <a:t>2/17/2021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F4CB86-1C9A-4306-816B-8CEA83967B8D}" type="slidenum">
              <a:rPr lang="en-US" smtClean="0"/>
              <a:t>‹#›</a:t>
            </a:fld>
            <a:endParaRPr lang="en-US"/>
          </a:p>
        </p:txBody>
      </p:sp>
    </p:spTree>
    <p:extLst>
      <p:ext uri="{BB962C8B-B14F-4D97-AF65-F5344CB8AC3E}">
        <p14:creationId xmlns:p14="http://schemas.microsoft.com/office/powerpoint/2010/main" val="1642449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340FE-3487-4E47-B8B9-9807DE8310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83C9A9-7DB2-47B6-9D41-33E52E5AF9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F5AED33-6B03-4557-95B5-4F6B1E2AE231}"/>
              </a:ext>
            </a:extLst>
          </p:cNvPr>
          <p:cNvSpPr>
            <a:spLocks noGrp="1"/>
          </p:cNvSpPr>
          <p:nvPr>
            <p:ph type="dt" sz="half" idx="10"/>
          </p:nvPr>
        </p:nvSpPr>
        <p:spPr/>
        <p:txBody>
          <a:bodyPr/>
          <a:lstStyle/>
          <a:p>
            <a:fld id="{B71AD7A8-B719-4254-AFAE-5447941D0DD1}" type="datetime1">
              <a:rPr lang="en-US" smtClean="0"/>
              <a:t>2/17/2021</a:t>
            </a:fld>
            <a:endParaRPr lang="en-US"/>
          </a:p>
        </p:txBody>
      </p:sp>
      <p:sp>
        <p:nvSpPr>
          <p:cNvPr id="5" name="Footer Placeholder 4">
            <a:extLst>
              <a:ext uri="{FF2B5EF4-FFF2-40B4-BE49-F238E27FC236}">
                <a16:creationId xmlns:a16="http://schemas.microsoft.com/office/drawing/2014/main" id="{D68118F4-C343-4DBE-A692-0106CD2E1C19}"/>
              </a:ext>
            </a:extLst>
          </p:cNvPr>
          <p:cNvSpPr>
            <a:spLocks noGrp="1"/>
          </p:cNvSpPr>
          <p:nvPr>
            <p:ph type="ftr" sz="quarter" idx="11"/>
          </p:nvPr>
        </p:nvSpPr>
        <p:spPr/>
        <p:txBody>
          <a:bodyPr/>
          <a:lstStyle/>
          <a:p>
            <a:r>
              <a:rPr lang="en-US"/>
              <a:t>Douglas Swanson | sapcefoundation.org</a:t>
            </a:r>
          </a:p>
        </p:txBody>
      </p:sp>
      <p:sp>
        <p:nvSpPr>
          <p:cNvPr id="6" name="Slide Number Placeholder 5">
            <a:extLst>
              <a:ext uri="{FF2B5EF4-FFF2-40B4-BE49-F238E27FC236}">
                <a16:creationId xmlns:a16="http://schemas.microsoft.com/office/drawing/2014/main" id="{582EB2B2-806A-44D1-A19C-CBBDE662E1DD}"/>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1028275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6854-B01C-4027-94F3-718EA16DAB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ECD3F7-83D5-4A24-9B61-C024CA6033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0D9007-F6F5-4925-BF69-A993A36FA9C6}"/>
              </a:ext>
            </a:extLst>
          </p:cNvPr>
          <p:cNvSpPr>
            <a:spLocks noGrp="1"/>
          </p:cNvSpPr>
          <p:nvPr>
            <p:ph type="dt" sz="half" idx="10"/>
          </p:nvPr>
        </p:nvSpPr>
        <p:spPr/>
        <p:txBody>
          <a:bodyPr/>
          <a:lstStyle/>
          <a:p>
            <a:fld id="{A2BBBFAC-2274-49A7-9CF3-1687F5AE5AF4}" type="datetime1">
              <a:rPr lang="en-US" smtClean="0"/>
              <a:t>2/17/2021</a:t>
            </a:fld>
            <a:endParaRPr lang="en-US"/>
          </a:p>
        </p:txBody>
      </p:sp>
      <p:sp>
        <p:nvSpPr>
          <p:cNvPr id="5" name="Footer Placeholder 4">
            <a:extLst>
              <a:ext uri="{FF2B5EF4-FFF2-40B4-BE49-F238E27FC236}">
                <a16:creationId xmlns:a16="http://schemas.microsoft.com/office/drawing/2014/main" id="{F4507E86-EBFC-48BA-863B-2DB5D14BA723}"/>
              </a:ext>
            </a:extLst>
          </p:cNvPr>
          <p:cNvSpPr>
            <a:spLocks noGrp="1"/>
          </p:cNvSpPr>
          <p:nvPr>
            <p:ph type="ftr" sz="quarter" idx="11"/>
          </p:nvPr>
        </p:nvSpPr>
        <p:spPr/>
        <p:txBody>
          <a:bodyPr/>
          <a:lstStyle/>
          <a:p>
            <a:r>
              <a:rPr lang="en-US"/>
              <a:t>Douglas Swanson | sapcefoundation.org</a:t>
            </a:r>
          </a:p>
        </p:txBody>
      </p:sp>
      <p:sp>
        <p:nvSpPr>
          <p:cNvPr id="6" name="Slide Number Placeholder 5">
            <a:extLst>
              <a:ext uri="{FF2B5EF4-FFF2-40B4-BE49-F238E27FC236}">
                <a16:creationId xmlns:a16="http://schemas.microsoft.com/office/drawing/2014/main" id="{08A624E4-7CAE-4571-9A45-980C92A63CFF}"/>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3063566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019005-0A12-4C4C-ACB7-2D98C67D91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A32E29-D002-4CEA-BDF3-45277A9C3E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26CE2-AC3E-4830-8610-B68525F107FF}"/>
              </a:ext>
            </a:extLst>
          </p:cNvPr>
          <p:cNvSpPr>
            <a:spLocks noGrp="1"/>
          </p:cNvSpPr>
          <p:nvPr>
            <p:ph type="dt" sz="half" idx="10"/>
          </p:nvPr>
        </p:nvSpPr>
        <p:spPr/>
        <p:txBody>
          <a:bodyPr/>
          <a:lstStyle/>
          <a:p>
            <a:fld id="{42E4C664-E638-4E73-A78E-28BF33DF288A}" type="datetime1">
              <a:rPr lang="en-US" smtClean="0"/>
              <a:t>2/17/2021</a:t>
            </a:fld>
            <a:endParaRPr lang="en-US"/>
          </a:p>
        </p:txBody>
      </p:sp>
      <p:sp>
        <p:nvSpPr>
          <p:cNvPr id="5" name="Footer Placeholder 4">
            <a:extLst>
              <a:ext uri="{FF2B5EF4-FFF2-40B4-BE49-F238E27FC236}">
                <a16:creationId xmlns:a16="http://schemas.microsoft.com/office/drawing/2014/main" id="{D4E29CE2-88BB-4EE2-ACC2-9DC4435675A2}"/>
              </a:ext>
            </a:extLst>
          </p:cNvPr>
          <p:cNvSpPr>
            <a:spLocks noGrp="1"/>
          </p:cNvSpPr>
          <p:nvPr>
            <p:ph type="ftr" sz="quarter" idx="11"/>
          </p:nvPr>
        </p:nvSpPr>
        <p:spPr/>
        <p:txBody>
          <a:bodyPr/>
          <a:lstStyle/>
          <a:p>
            <a:r>
              <a:rPr lang="en-US"/>
              <a:t>Douglas Swanson | sapcefoundation.org</a:t>
            </a:r>
          </a:p>
        </p:txBody>
      </p:sp>
      <p:sp>
        <p:nvSpPr>
          <p:cNvPr id="6" name="Slide Number Placeholder 5">
            <a:extLst>
              <a:ext uri="{FF2B5EF4-FFF2-40B4-BE49-F238E27FC236}">
                <a16:creationId xmlns:a16="http://schemas.microsoft.com/office/drawing/2014/main" id="{BAC5924E-F2EF-4747-A5B7-B28A0D787492}"/>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1309471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199F1-D89B-420A-9BB2-7D3C7FCFCE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205F2C-F6C0-47C8-BB92-9F7D1BF2B98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EE9DF2-613F-4EA6-A49B-4B168198A7A3}"/>
              </a:ext>
            </a:extLst>
          </p:cNvPr>
          <p:cNvSpPr>
            <a:spLocks noGrp="1"/>
          </p:cNvSpPr>
          <p:nvPr>
            <p:ph type="dt" sz="half" idx="10"/>
          </p:nvPr>
        </p:nvSpPr>
        <p:spPr/>
        <p:txBody>
          <a:bodyPr/>
          <a:lstStyle/>
          <a:p>
            <a:fld id="{BFF09218-93DA-43E2-8532-A9711D8273EA}" type="datetime1">
              <a:rPr lang="en-US" smtClean="0"/>
              <a:t>2/17/2021</a:t>
            </a:fld>
            <a:endParaRPr lang="en-US"/>
          </a:p>
        </p:txBody>
      </p:sp>
      <p:sp>
        <p:nvSpPr>
          <p:cNvPr id="5" name="Footer Placeholder 4">
            <a:extLst>
              <a:ext uri="{FF2B5EF4-FFF2-40B4-BE49-F238E27FC236}">
                <a16:creationId xmlns:a16="http://schemas.microsoft.com/office/drawing/2014/main" id="{4584162D-793F-47D4-8935-F2C6CFE0E7E8}"/>
              </a:ext>
            </a:extLst>
          </p:cNvPr>
          <p:cNvSpPr>
            <a:spLocks noGrp="1"/>
          </p:cNvSpPr>
          <p:nvPr>
            <p:ph type="ftr" sz="quarter" idx="11"/>
          </p:nvPr>
        </p:nvSpPr>
        <p:spPr/>
        <p:txBody>
          <a:bodyPr/>
          <a:lstStyle/>
          <a:p>
            <a:r>
              <a:rPr lang="en-US"/>
              <a:t>Douglas Swanson | sapcefoundation.org</a:t>
            </a:r>
          </a:p>
        </p:txBody>
      </p:sp>
      <p:sp>
        <p:nvSpPr>
          <p:cNvPr id="6" name="Slide Number Placeholder 5">
            <a:extLst>
              <a:ext uri="{FF2B5EF4-FFF2-40B4-BE49-F238E27FC236}">
                <a16:creationId xmlns:a16="http://schemas.microsoft.com/office/drawing/2014/main" id="{D4EA4401-627D-4F4E-A42B-47E38F3F3B9A}"/>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3194201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CD3D-4F92-49C3-B2CD-5FD88A4CA5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7379FB-8B31-4047-A55B-AA6187211B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00B68E-D04B-4265-AC2F-17E5E36C3121}"/>
              </a:ext>
            </a:extLst>
          </p:cNvPr>
          <p:cNvSpPr>
            <a:spLocks noGrp="1"/>
          </p:cNvSpPr>
          <p:nvPr>
            <p:ph type="dt" sz="half" idx="10"/>
          </p:nvPr>
        </p:nvSpPr>
        <p:spPr/>
        <p:txBody>
          <a:bodyPr/>
          <a:lstStyle/>
          <a:p>
            <a:fld id="{B4C42694-A297-4B8D-8A73-AA3E516A4F89}" type="datetime1">
              <a:rPr lang="en-US" smtClean="0"/>
              <a:t>2/17/2021</a:t>
            </a:fld>
            <a:endParaRPr lang="en-US"/>
          </a:p>
        </p:txBody>
      </p:sp>
      <p:sp>
        <p:nvSpPr>
          <p:cNvPr id="5" name="Footer Placeholder 4">
            <a:extLst>
              <a:ext uri="{FF2B5EF4-FFF2-40B4-BE49-F238E27FC236}">
                <a16:creationId xmlns:a16="http://schemas.microsoft.com/office/drawing/2014/main" id="{37CDC4CC-4B37-4C74-91E8-28B411F2175B}"/>
              </a:ext>
            </a:extLst>
          </p:cNvPr>
          <p:cNvSpPr>
            <a:spLocks noGrp="1"/>
          </p:cNvSpPr>
          <p:nvPr>
            <p:ph type="ftr" sz="quarter" idx="11"/>
          </p:nvPr>
        </p:nvSpPr>
        <p:spPr/>
        <p:txBody>
          <a:bodyPr/>
          <a:lstStyle/>
          <a:p>
            <a:r>
              <a:rPr lang="en-US"/>
              <a:t>Douglas Swanson | sapcefoundation.org</a:t>
            </a:r>
          </a:p>
        </p:txBody>
      </p:sp>
      <p:sp>
        <p:nvSpPr>
          <p:cNvPr id="6" name="Slide Number Placeholder 5">
            <a:extLst>
              <a:ext uri="{FF2B5EF4-FFF2-40B4-BE49-F238E27FC236}">
                <a16:creationId xmlns:a16="http://schemas.microsoft.com/office/drawing/2014/main" id="{C54E0851-DF28-4480-B65A-E6D9900AF520}"/>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3834834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4398F-5305-4D6A-878C-0E86A62C5E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6F71E4-BB1E-4929-8AB0-F509400DD5E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0FC2DD-247D-4ED9-A832-A5A11806D4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C234AD1-1412-4872-AF68-C6E4EE1411EA}"/>
              </a:ext>
            </a:extLst>
          </p:cNvPr>
          <p:cNvSpPr>
            <a:spLocks noGrp="1"/>
          </p:cNvSpPr>
          <p:nvPr>
            <p:ph type="dt" sz="half" idx="10"/>
          </p:nvPr>
        </p:nvSpPr>
        <p:spPr/>
        <p:txBody>
          <a:bodyPr/>
          <a:lstStyle/>
          <a:p>
            <a:fld id="{C5BC6297-4ACE-437C-8463-4613E8D54BBE}" type="datetime1">
              <a:rPr lang="en-US" smtClean="0"/>
              <a:t>2/17/2021</a:t>
            </a:fld>
            <a:endParaRPr lang="en-US"/>
          </a:p>
        </p:txBody>
      </p:sp>
      <p:sp>
        <p:nvSpPr>
          <p:cNvPr id="6" name="Footer Placeholder 5">
            <a:extLst>
              <a:ext uri="{FF2B5EF4-FFF2-40B4-BE49-F238E27FC236}">
                <a16:creationId xmlns:a16="http://schemas.microsoft.com/office/drawing/2014/main" id="{4713C456-A78C-47AD-BF7D-BCB06861E96F}"/>
              </a:ext>
            </a:extLst>
          </p:cNvPr>
          <p:cNvSpPr>
            <a:spLocks noGrp="1"/>
          </p:cNvSpPr>
          <p:nvPr>
            <p:ph type="ftr" sz="quarter" idx="11"/>
          </p:nvPr>
        </p:nvSpPr>
        <p:spPr/>
        <p:txBody>
          <a:bodyPr/>
          <a:lstStyle/>
          <a:p>
            <a:r>
              <a:rPr lang="en-US"/>
              <a:t>Douglas Swanson | sapcefoundation.org</a:t>
            </a:r>
          </a:p>
        </p:txBody>
      </p:sp>
      <p:sp>
        <p:nvSpPr>
          <p:cNvPr id="7" name="Slide Number Placeholder 6">
            <a:extLst>
              <a:ext uri="{FF2B5EF4-FFF2-40B4-BE49-F238E27FC236}">
                <a16:creationId xmlns:a16="http://schemas.microsoft.com/office/drawing/2014/main" id="{223C0749-3D4F-4E40-9A56-F56625B9CB02}"/>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42310429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56B25-1976-42C0-A5B5-AF8B11AC8C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A8AF60-81A5-46AB-B5D3-6384150E37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25E4FB8-C439-46CE-B5EA-C7C8AF852E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C03407-3B9C-4E24-865E-77B9223D43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0A011E-D93C-42BE-B77E-CD4AACB4A6B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4C7A2D-2519-45CC-9F41-B001EB619E6F}"/>
              </a:ext>
            </a:extLst>
          </p:cNvPr>
          <p:cNvSpPr>
            <a:spLocks noGrp="1"/>
          </p:cNvSpPr>
          <p:nvPr>
            <p:ph type="dt" sz="half" idx="10"/>
          </p:nvPr>
        </p:nvSpPr>
        <p:spPr/>
        <p:txBody>
          <a:bodyPr/>
          <a:lstStyle/>
          <a:p>
            <a:fld id="{947FBE89-4144-4243-BDCE-8D5A66FA7B79}" type="datetime1">
              <a:rPr lang="en-US" smtClean="0"/>
              <a:t>2/17/2021</a:t>
            </a:fld>
            <a:endParaRPr lang="en-US"/>
          </a:p>
        </p:txBody>
      </p:sp>
      <p:sp>
        <p:nvSpPr>
          <p:cNvPr id="8" name="Footer Placeholder 7">
            <a:extLst>
              <a:ext uri="{FF2B5EF4-FFF2-40B4-BE49-F238E27FC236}">
                <a16:creationId xmlns:a16="http://schemas.microsoft.com/office/drawing/2014/main" id="{A8185DFA-746D-4A9F-AE9A-0FE479064907}"/>
              </a:ext>
            </a:extLst>
          </p:cNvPr>
          <p:cNvSpPr>
            <a:spLocks noGrp="1"/>
          </p:cNvSpPr>
          <p:nvPr>
            <p:ph type="ftr" sz="quarter" idx="11"/>
          </p:nvPr>
        </p:nvSpPr>
        <p:spPr/>
        <p:txBody>
          <a:bodyPr/>
          <a:lstStyle/>
          <a:p>
            <a:r>
              <a:rPr lang="en-US"/>
              <a:t>Douglas Swanson | sapcefoundation.org</a:t>
            </a:r>
          </a:p>
        </p:txBody>
      </p:sp>
      <p:sp>
        <p:nvSpPr>
          <p:cNvPr id="9" name="Slide Number Placeholder 8">
            <a:extLst>
              <a:ext uri="{FF2B5EF4-FFF2-40B4-BE49-F238E27FC236}">
                <a16:creationId xmlns:a16="http://schemas.microsoft.com/office/drawing/2014/main" id="{34F96CCF-4321-4643-9D47-8794FDD9233D}"/>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4197424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C7933-A03C-4176-B2F1-12B617D38D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904040-6941-4706-90BB-C384BECA00F8}"/>
              </a:ext>
            </a:extLst>
          </p:cNvPr>
          <p:cNvSpPr>
            <a:spLocks noGrp="1"/>
          </p:cNvSpPr>
          <p:nvPr>
            <p:ph type="dt" sz="half" idx="10"/>
          </p:nvPr>
        </p:nvSpPr>
        <p:spPr/>
        <p:txBody>
          <a:bodyPr/>
          <a:lstStyle/>
          <a:p>
            <a:fld id="{7F10FB58-7BBD-473F-9178-9F3D164CDDB5}" type="datetime1">
              <a:rPr lang="en-US" smtClean="0"/>
              <a:t>2/17/2021</a:t>
            </a:fld>
            <a:endParaRPr lang="en-US"/>
          </a:p>
        </p:txBody>
      </p:sp>
      <p:sp>
        <p:nvSpPr>
          <p:cNvPr id="4" name="Footer Placeholder 3">
            <a:extLst>
              <a:ext uri="{FF2B5EF4-FFF2-40B4-BE49-F238E27FC236}">
                <a16:creationId xmlns:a16="http://schemas.microsoft.com/office/drawing/2014/main" id="{F383FD18-2EFD-4A1E-942B-35C1EB31C0BC}"/>
              </a:ext>
            </a:extLst>
          </p:cNvPr>
          <p:cNvSpPr>
            <a:spLocks noGrp="1"/>
          </p:cNvSpPr>
          <p:nvPr>
            <p:ph type="ftr" sz="quarter" idx="11"/>
          </p:nvPr>
        </p:nvSpPr>
        <p:spPr/>
        <p:txBody>
          <a:bodyPr/>
          <a:lstStyle/>
          <a:p>
            <a:r>
              <a:rPr lang="en-US"/>
              <a:t>Douglas Swanson | sapcefoundation.org</a:t>
            </a:r>
          </a:p>
        </p:txBody>
      </p:sp>
      <p:sp>
        <p:nvSpPr>
          <p:cNvPr id="5" name="Slide Number Placeholder 4">
            <a:extLst>
              <a:ext uri="{FF2B5EF4-FFF2-40B4-BE49-F238E27FC236}">
                <a16:creationId xmlns:a16="http://schemas.microsoft.com/office/drawing/2014/main" id="{31D31326-E115-4056-80D6-59398B3F9DC5}"/>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661101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99A719-3155-4098-88ED-6B1D6CF214CA}"/>
              </a:ext>
            </a:extLst>
          </p:cNvPr>
          <p:cNvSpPr>
            <a:spLocks noGrp="1"/>
          </p:cNvSpPr>
          <p:nvPr>
            <p:ph type="dt" sz="half" idx="10"/>
          </p:nvPr>
        </p:nvSpPr>
        <p:spPr/>
        <p:txBody>
          <a:bodyPr/>
          <a:lstStyle/>
          <a:p>
            <a:fld id="{BB43E6B9-01FC-4591-A576-CBB025A909CC}" type="datetime1">
              <a:rPr lang="en-US" smtClean="0"/>
              <a:t>2/17/2021</a:t>
            </a:fld>
            <a:endParaRPr lang="en-US"/>
          </a:p>
        </p:txBody>
      </p:sp>
      <p:sp>
        <p:nvSpPr>
          <p:cNvPr id="3" name="Footer Placeholder 2">
            <a:extLst>
              <a:ext uri="{FF2B5EF4-FFF2-40B4-BE49-F238E27FC236}">
                <a16:creationId xmlns:a16="http://schemas.microsoft.com/office/drawing/2014/main" id="{598CAAA9-915A-4C0F-AF3C-C8DB2FF3FE70}"/>
              </a:ext>
            </a:extLst>
          </p:cNvPr>
          <p:cNvSpPr>
            <a:spLocks noGrp="1"/>
          </p:cNvSpPr>
          <p:nvPr>
            <p:ph type="ftr" sz="quarter" idx="11"/>
          </p:nvPr>
        </p:nvSpPr>
        <p:spPr/>
        <p:txBody>
          <a:bodyPr/>
          <a:lstStyle/>
          <a:p>
            <a:r>
              <a:rPr lang="en-US"/>
              <a:t>Douglas Swanson | sapcefoundation.org</a:t>
            </a:r>
          </a:p>
        </p:txBody>
      </p:sp>
      <p:sp>
        <p:nvSpPr>
          <p:cNvPr id="4" name="Slide Number Placeholder 3">
            <a:extLst>
              <a:ext uri="{FF2B5EF4-FFF2-40B4-BE49-F238E27FC236}">
                <a16:creationId xmlns:a16="http://schemas.microsoft.com/office/drawing/2014/main" id="{71E94C2D-B559-471E-8F3C-2CB79555A72F}"/>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4213582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28CFB-5B34-48D0-BC01-A4B53BBDAE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7D104C-6193-47B1-97AB-3D71B3DB9D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726C01-75C7-4108-8BE6-29D9419A2D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308E6A-5DE5-475B-89AC-4F6156881B13}"/>
              </a:ext>
            </a:extLst>
          </p:cNvPr>
          <p:cNvSpPr>
            <a:spLocks noGrp="1"/>
          </p:cNvSpPr>
          <p:nvPr>
            <p:ph type="dt" sz="half" idx="10"/>
          </p:nvPr>
        </p:nvSpPr>
        <p:spPr/>
        <p:txBody>
          <a:bodyPr/>
          <a:lstStyle/>
          <a:p>
            <a:fld id="{D739B09D-F172-4026-A8C7-1DF583BE6C40}" type="datetime1">
              <a:rPr lang="en-US" smtClean="0"/>
              <a:t>2/17/2021</a:t>
            </a:fld>
            <a:endParaRPr lang="en-US"/>
          </a:p>
        </p:txBody>
      </p:sp>
      <p:sp>
        <p:nvSpPr>
          <p:cNvPr id="6" name="Footer Placeholder 5">
            <a:extLst>
              <a:ext uri="{FF2B5EF4-FFF2-40B4-BE49-F238E27FC236}">
                <a16:creationId xmlns:a16="http://schemas.microsoft.com/office/drawing/2014/main" id="{7FAFD703-CED2-4847-A91D-CFE045D393DB}"/>
              </a:ext>
            </a:extLst>
          </p:cNvPr>
          <p:cNvSpPr>
            <a:spLocks noGrp="1"/>
          </p:cNvSpPr>
          <p:nvPr>
            <p:ph type="ftr" sz="quarter" idx="11"/>
          </p:nvPr>
        </p:nvSpPr>
        <p:spPr/>
        <p:txBody>
          <a:bodyPr/>
          <a:lstStyle/>
          <a:p>
            <a:r>
              <a:rPr lang="en-US"/>
              <a:t>Douglas Swanson | sapcefoundation.org</a:t>
            </a:r>
          </a:p>
        </p:txBody>
      </p:sp>
      <p:sp>
        <p:nvSpPr>
          <p:cNvPr id="7" name="Slide Number Placeholder 6">
            <a:extLst>
              <a:ext uri="{FF2B5EF4-FFF2-40B4-BE49-F238E27FC236}">
                <a16:creationId xmlns:a16="http://schemas.microsoft.com/office/drawing/2014/main" id="{E1D54B1E-DEBE-4BAB-BC8E-75BBE20A8738}"/>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157335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40DB7-BCC2-49EE-BA4E-0D7AA99881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7DF0B4-355F-4FC6-B42F-527ED03F70C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62CB63-02A8-45B1-82E6-137B24C48E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C137D9-FE88-4919-94F9-9D0F83A9AFFE}"/>
              </a:ext>
            </a:extLst>
          </p:cNvPr>
          <p:cNvSpPr>
            <a:spLocks noGrp="1"/>
          </p:cNvSpPr>
          <p:nvPr>
            <p:ph type="dt" sz="half" idx="10"/>
          </p:nvPr>
        </p:nvSpPr>
        <p:spPr/>
        <p:txBody>
          <a:bodyPr/>
          <a:lstStyle/>
          <a:p>
            <a:fld id="{ED25DDAA-8EF5-4CFF-B7EE-BAF7348D346D}" type="datetime1">
              <a:rPr lang="en-US" smtClean="0"/>
              <a:t>2/17/2021</a:t>
            </a:fld>
            <a:endParaRPr lang="en-US"/>
          </a:p>
        </p:txBody>
      </p:sp>
      <p:sp>
        <p:nvSpPr>
          <p:cNvPr id="6" name="Footer Placeholder 5">
            <a:extLst>
              <a:ext uri="{FF2B5EF4-FFF2-40B4-BE49-F238E27FC236}">
                <a16:creationId xmlns:a16="http://schemas.microsoft.com/office/drawing/2014/main" id="{0E2E4638-E706-4642-8C58-8D31722C5DC1}"/>
              </a:ext>
            </a:extLst>
          </p:cNvPr>
          <p:cNvSpPr>
            <a:spLocks noGrp="1"/>
          </p:cNvSpPr>
          <p:nvPr>
            <p:ph type="ftr" sz="quarter" idx="11"/>
          </p:nvPr>
        </p:nvSpPr>
        <p:spPr/>
        <p:txBody>
          <a:bodyPr/>
          <a:lstStyle/>
          <a:p>
            <a:r>
              <a:rPr lang="en-US"/>
              <a:t>Douglas Swanson | sapcefoundation.org</a:t>
            </a:r>
          </a:p>
        </p:txBody>
      </p:sp>
      <p:sp>
        <p:nvSpPr>
          <p:cNvPr id="7" name="Slide Number Placeholder 6">
            <a:extLst>
              <a:ext uri="{FF2B5EF4-FFF2-40B4-BE49-F238E27FC236}">
                <a16:creationId xmlns:a16="http://schemas.microsoft.com/office/drawing/2014/main" id="{B7C827AE-D7EE-460B-9E72-7F5C6EF10544}"/>
              </a:ext>
            </a:extLst>
          </p:cNvPr>
          <p:cNvSpPr>
            <a:spLocks noGrp="1"/>
          </p:cNvSpPr>
          <p:nvPr>
            <p:ph type="sldNum" sz="quarter" idx="12"/>
          </p:nvPr>
        </p:nvSpPr>
        <p:spPr/>
        <p:txBody>
          <a:bodyPr/>
          <a:lstStyle/>
          <a:p>
            <a:fld id="{D794D588-E831-4462-AC3E-F48578A867F3}" type="slidenum">
              <a:rPr lang="en-US" smtClean="0"/>
              <a:t>‹#›</a:t>
            </a:fld>
            <a:endParaRPr lang="en-US"/>
          </a:p>
        </p:txBody>
      </p:sp>
    </p:spTree>
    <p:extLst>
      <p:ext uri="{BB962C8B-B14F-4D97-AF65-F5344CB8AC3E}">
        <p14:creationId xmlns:p14="http://schemas.microsoft.com/office/powerpoint/2010/main" val="9670739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B63CFF-351D-4312-8220-95CF6FED65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14664E-267F-4265-99ED-D3EA53BF74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C02318-F92A-4A94-ACDF-104ADCC100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1EE58C-6DD6-4301-8A4E-EF30D8EABE9E}" type="datetime1">
              <a:rPr lang="en-US" smtClean="0"/>
              <a:t>2/17/2021</a:t>
            </a:fld>
            <a:endParaRPr lang="en-US"/>
          </a:p>
        </p:txBody>
      </p:sp>
      <p:sp>
        <p:nvSpPr>
          <p:cNvPr id="5" name="Footer Placeholder 4">
            <a:extLst>
              <a:ext uri="{FF2B5EF4-FFF2-40B4-BE49-F238E27FC236}">
                <a16:creationId xmlns:a16="http://schemas.microsoft.com/office/drawing/2014/main" id="{396A96DB-FAA2-4838-9BB8-8E818978FE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Douglas Swanson | sapcefoundation.org</a:t>
            </a:r>
          </a:p>
        </p:txBody>
      </p:sp>
      <p:sp>
        <p:nvSpPr>
          <p:cNvPr id="6" name="Slide Number Placeholder 5">
            <a:extLst>
              <a:ext uri="{FF2B5EF4-FFF2-40B4-BE49-F238E27FC236}">
                <a16:creationId xmlns:a16="http://schemas.microsoft.com/office/drawing/2014/main" id="{4715E116-02AF-40C0-A437-BC5241E735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94D588-E831-4462-AC3E-F48578A867F3}" type="slidenum">
              <a:rPr lang="en-US" smtClean="0"/>
              <a:t>‹#›</a:t>
            </a:fld>
            <a:endParaRPr lang="en-US"/>
          </a:p>
        </p:txBody>
      </p:sp>
    </p:spTree>
    <p:extLst>
      <p:ext uri="{BB962C8B-B14F-4D97-AF65-F5344CB8AC3E}">
        <p14:creationId xmlns:p14="http://schemas.microsoft.com/office/powerpoint/2010/main" val="4149710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descr="Teacher smiling and writing on whiteboard">
            <a:extLst>
              <a:ext uri="{FF2B5EF4-FFF2-40B4-BE49-F238E27FC236}">
                <a16:creationId xmlns:a16="http://schemas.microsoft.com/office/drawing/2014/main" id="{9890DD6A-61D3-44DF-899F-6D178AD0C971}"/>
              </a:ext>
            </a:extLst>
          </p:cNvPr>
          <p:cNvSpPr/>
          <p:nvPr/>
        </p:nvSpPr>
        <p:spPr>
          <a:xfrm>
            <a:off x="82984" y="1905372"/>
            <a:ext cx="3955616" cy="3587546"/>
          </a:xfrm>
          <a:prstGeom prst="round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E2FDE0D-C26D-4FE4-BC1C-D7A826CAC5BC}"/>
              </a:ext>
            </a:extLst>
          </p:cNvPr>
          <p:cNvSpPr/>
          <p:nvPr/>
        </p:nvSpPr>
        <p:spPr>
          <a:xfrm>
            <a:off x="0" y="0"/>
            <a:ext cx="12192000" cy="104194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5400" dirty="0"/>
              <a:t>The Teacher</a:t>
            </a:r>
          </a:p>
        </p:txBody>
      </p:sp>
      <p:grpSp>
        <p:nvGrpSpPr>
          <p:cNvPr id="25" name="Group 24">
            <a:extLst>
              <a:ext uri="{FF2B5EF4-FFF2-40B4-BE49-F238E27FC236}">
                <a16:creationId xmlns:a16="http://schemas.microsoft.com/office/drawing/2014/main" id="{202C8BB5-372A-4A23-8BED-E450F198514F}"/>
              </a:ext>
            </a:extLst>
          </p:cNvPr>
          <p:cNvGrpSpPr/>
          <p:nvPr/>
        </p:nvGrpSpPr>
        <p:grpSpPr>
          <a:xfrm>
            <a:off x="4185634" y="1303116"/>
            <a:ext cx="7968256" cy="2455662"/>
            <a:chOff x="6830008" y="2513525"/>
            <a:chExt cx="4142792" cy="4868274"/>
          </a:xfrm>
        </p:grpSpPr>
        <p:sp>
          <p:nvSpPr>
            <p:cNvPr id="12" name="TextBox 11">
              <a:extLst>
                <a:ext uri="{FF2B5EF4-FFF2-40B4-BE49-F238E27FC236}">
                  <a16:creationId xmlns:a16="http://schemas.microsoft.com/office/drawing/2014/main" id="{7B99C819-A8E9-4985-A82B-FF1D7BB6A228}"/>
                </a:ext>
              </a:extLst>
            </p:cNvPr>
            <p:cNvSpPr txBox="1"/>
            <p:nvPr/>
          </p:nvSpPr>
          <p:spPr>
            <a:xfrm>
              <a:off x="7442719" y="2513525"/>
              <a:ext cx="2917371" cy="929922"/>
            </a:xfrm>
            <a:prstGeom prst="rect">
              <a:avLst/>
            </a:prstGeom>
            <a:noFill/>
          </p:spPr>
          <p:txBody>
            <a:bodyPr wrap="square" rtlCol="0">
              <a:spAutoFit/>
            </a:bodyPr>
            <a:lstStyle/>
            <a:p>
              <a:pPr algn="ctr"/>
              <a:r>
                <a:rPr lang="en-US" sz="2800" b="1" u="sng" dirty="0"/>
                <a:t>About The Teacher</a:t>
              </a:r>
            </a:p>
          </p:txBody>
        </p:sp>
        <p:sp>
          <p:nvSpPr>
            <p:cNvPr id="18" name="TextBox 17">
              <a:extLst>
                <a:ext uri="{FF2B5EF4-FFF2-40B4-BE49-F238E27FC236}">
                  <a16:creationId xmlns:a16="http://schemas.microsoft.com/office/drawing/2014/main" id="{EE127695-0C3C-4C90-B36A-8FE3833367C5}"/>
                </a:ext>
              </a:extLst>
            </p:cNvPr>
            <p:cNvSpPr txBox="1"/>
            <p:nvPr/>
          </p:nvSpPr>
          <p:spPr>
            <a:xfrm>
              <a:off x="6830008" y="3354760"/>
              <a:ext cx="4142792" cy="4027039"/>
            </a:xfrm>
            <a:prstGeom prst="rect">
              <a:avLst/>
            </a:prstGeom>
            <a:noFill/>
          </p:spPr>
          <p:txBody>
            <a:bodyPr wrap="square" rtlCol="0">
              <a:spAutoFit/>
            </a:bodyPr>
            <a:lstStyle/>
            <a:p>
              <a:r>
                <a:rPr lang="en-US" dirty="0"/>
                <a:t>As a teacher I am looking for information that my students may be interested in and that will tie into our current curriculum. If the there are some lesson plans that can aid me in teaching my students, all the better. I would like information to be sharable and easily accessible for my students to do their own research. I can’t express enough, anything that saves me time is gold. Also, it would be nice to have something interactive for my students to attend and experience.</a:t>
              </a:r>
            </a:p>
            <a:p>
              <a:endParaRPr lang="en-US" dirty="0"/>
            </a:p>
          </p:txBody>
        </p:sp>
      </p:grpSp>
      <p:grpSp>
        <p:nvGrpSpPr>
          <p:cNvPr id="29" name="Group 28">
            <a:extLst>
              <a:ext uri="{FF2B5EF4-FFF2-40B4-BE49-F238E27FC236}">
                <a16:creationId xmlns:a16="http://schemas.microsoft.com/office/drawing/2014/main" id="{A6566535-295B-483E-BB52-C112D68477DB}"/>
              </a:ext>
            </a:extLst>
          </p:cNvPr>
          <p:cNvGrpSpPr/>
          <p:nvPr/>
        </p:nvGrpSpPr>
        <p:grpSpPr>
          <a:xfrm>
            <a:off x="4483938" y="3699145"/>
            <a:ext cx="3669461" cy="2818669"/>
            <a:chOff x="6830007" y="2287610"/>
            <a:chExt cx="4427284" cy="3169545"/>
          </a:xfrm>
        </p:grpSpPr>
        <p:sp>
          <p:nvSpPr>
            <p:cNvPr id="30" name="TextBox 29">
              <a:extLst>
                <a:ext uri="{FF2B5EF4-FFF2-40B4-BE49-F238E27FC236}">
                  <a16:creationId xmlns:a16="http://schemas.microsoft.com/office/drawing/2014/main" id="{A9477286-EF92-42BB-B50F-443289B6E24A}"/>
                </a:ext>
              </a:extLst>
            </p:cNvPr>
            <p:cNvSpPr txBox="1"/>
            <p:nvPr/>
          </p:nvSpPr>
          <p:spPr>
            <a:xfrm>
              <a:off x="6852998" y="2287610"/>
              <a:ext cx="3736568" cy="588352"/>
            </a:xfrm>
            <a:prstGeom prst="rect">
              <a:avLst/>
            </a:prstGeom>
            <a:noFill/>
          </p:spPr>
          <p:txBody>
            <a:bodyPr wrap="square" rtlCol="0">
              <a:spAutoFit/>
            </a:bodyPr>
            <a:lstStyle/>
            <a:p>
              <a:pPr algn="ctr"/>
              <a:r>
                <a:rPr lang="en-US" sz="2800" b="1" u="sng" dirty="0"/>
                <a:t>Teacher Goals</a:t>
              </a:r>
            </a:p>
          </p:txBody>
        </p:sp>
        <p:sp>
          <p:nvSpPr>
            <p:cNvPr id="31" name="TextBox 30">
              <a:extLst>
                <a:ext uri="{FF2B5EF4-FFF2-40B4-BE49-F238E27FC236}">
                  <a16:creationId xmlns:a16="http://schemas.microsoft.com/office/drawing/2014/main" id="{5237FFD4-E139-4EB4-9B43-DE9FAEBCE531}"/>
                </a:ext>
              </a:extLst>
            </p:cNvPr>
            <p:cNvSpPr txBox="1"/>
            <p:nvPr/>
          </p:nvSpPr>
          <p:spPr>
            <a:xfrm>
              <a:off x="6830007" y="2861484"/>
              <a:ext cx="4427284" cy="2595671"/>
            </a:xfrm>
            <a:prstGeom prst="rect">
              <a:avLst/>
            </a:prstGeom>
            <a:noFill/>
          </p:spPr>
          <p:txBody>
            <a:bodyPr wrap="square" rtlCol="0">
              <a:spAutoFit/>
            </a:bodyPr>
            <a:lstStyle/>
            <a:p>
              <a:pPr marL="342900" indent="-342900">
                <a:buFont typeface="+mj-lt"/>
                <a:buAutoNum type="arabicPeriod"/>
              </a:pPr>
              <a:r>
                <a:rPr lang="en-US" dirty="0"/>
                <a:t>Discover Information to teach my students.</a:t>
              </a:r>
            </a:p>
            <a:p>
              <a:pPr marL="342900" indent="-342900">
                <a:buFont typeface="+mj-lt"/>
                <a:buAutoNum type="arabicPeriod"/>
              </a:pPr>
              <a:r>
                <a:rPr lang="en-US" dirty="0"/>
                <a:t>Find events and experiences which enable my students to learn.</a:t>
              </a:r>
            </a:p>
            <a:p>
              <a:pPr marL="342900" indent="-342900">
                <a:buFont typeface="+mj-lt"/>
                <a:buAutoNum type="arabicPeriod"/>
              </a:pPr>
              <a:r>
                <a:rPr lang="en-US" dirty="0"/>
                <a:t>Get assistance in lesson planning.</a:t>
              </a:r>
            </a:p>
            <a:p>
              <a:pPr marL="342900" indent="-342900">
                <a:buFont typeface="+mj-lt"/>
                <a:buAutoNum type="arabicPeriod"/>
              </a:pPr>
              <a:r>
                <a:rPr lang="en-US" dirty="0"/>
                <a:t>Learn history of the organization</a:t>
              </a:r>
            </a:p>
            <a:p>
              <a:endParaRPr lang="en-US" dirty="0"/>
            </a:p>
          </p:txBody>
        </p:sp>
      </p:grpSp>
      <p:grpSp>
        <p:nvGrpSpPr>
          <p:cNvPr id="32" name="Group 31">
            <a:extLst>
              <a:ext uri="{FF2B5EF4-FFF2-40B4-BE49-F238E27FC236}">
                <a16:creationId xmlns:a16="http://schemas.microsoft.com/office/drawing/2014/main" id="{C72F4E55-5949-4E10-92BA-323679799DE9}"/>
              </a:ext>
            </a:extLst>
          </p:cNvPr>
          <p:cNvGrpSpPr/>
          <p:nvPr/>
        </p:nvGrpSpPr>
        <p:grpSpPr>
          <a:xfrm>
            <a:off x="8537755" y="3758778"/>
            <a:ext cx="3433666" cy="2541670"/>
            <a:chOff x="6799553" y="2279779"/>
            <a:chExt cx="4142792" cy="2317479"/>
          </a:xfrm>
        </p:grpSpPr>
        <p:sp>
          <p:nvSpPr>
            <p:cNvPr id="33" name="TextBox 32">
              <a:extLst>
                <a:ext uri="{FF2B5EF4-FFF2-40B4-BE49-F238E27FC236}">
                  <a16:creationId xmlns:a16="http://schemas.microsoft.com/office/drawing/2014/main" id="{5B3CD090-B899-41C4-A7EA-98734155F316}"/>
                </a:ext>
              </a:extLst>
            </p:cNvPr>
            <p:cNvSpPr txBox="1"/>
            <p:nvPr/>
          </p:nvSpPr>
          <p:spPr>
            <a:xfrm>
              <a:off x="6919593" y="2279779"/>
              <a:ext cx="3963621" cy="477069"/>
            </a:xfrm>
            <a:prstGeom prst="rect">
              <a:avLst/>
            </a:prstGeom>
            <a:noFill/>
          </p:spPr>
          <p:txBody>
            <a:bodyPr wrap="square" rtlCol="0">
              <a:spAutoFit/>
            </a:bodyPr>
            <a:lstStyle/>
            <a:p>
              <a:pPr algn="ctr"/>
              <a:r>
                <a:rPr lang="en-US" sz="2800" b="1" u="sng" dirty="0"/>
                <a:t>Teacher Frustrations</a:t>
              </a:r>
            </a:p>
          </p:txBody>
        </p:sp>
        <p:sp>
          <p:nvSpPr>
            <p:cNvPr id="34" name="TextBox 33">
              <a:extLst>
                <a:ext uri="{FF2B5EF4-FFF2-40B4-BE49-F238E27FC236}">
                  <a16:creationId xmlns:a16="http://schemas.microsoft.com/office/drawing/2014/main" id="{9EDB0F79-23AB-4533-B9F1-DFC8FB8575C8}"/>
                </a:ext>
              </a:extLst>
            </p:cNvPr>
            <p:cNvSpPr txBox="1"/>
            <p:nvPr/>
          </p:nvSpPr>
          <p:spPr>
            <a:xfrm>
              <a:off x="6799553" y="2745108"/>
              <a:ext cx="4142792" cy="1852150"/>
            </a:xfrm>
            <a:prstGeom prst="rect">
              <a:avLst/>
            </a:prstGeom>
            <a:noFill/>
          </p:spPr>
          <p:txBody>
            <a:bodyPr wrap="square" rtlCol="0">
              <a:spAutoFit/>
            </a:bodyPr>
            <a:lstStyle/>
            <a:p>
              <a:pPr marL="342900" indent="-342900">
                <a:buFont typeface="+mj-lt"/>
                <a:buAutoNum type="arabicPeriod"/>
              </a:pPr>
              <a:r>
                <a:rPr lang="en-US" dirty="0"/>
                <a:t>Information is spotty and unreliable.</a:t>
              </a:r>
            </a:p>
            <a:p>
              <a:pPr marL="342900" indent="-342900">
                <a:buFont typeface="+mj-lt"/>
                <a:buAutoNum type="arabicPeriod"/>
              </a:pPr>
              <a:r>
                <a:rPr lang="en-US" dirty="0"/>
                <a:t>Some sites are very hard to navigate through.</a:t>
              </a:r>
            </a:p>
            <a:p>
              <a:pPr marL="342900" indent="-342900">
                <a:buFont typeface="+mj-lt"/>
                <a:buAutoNum type="arabicPeriod"/>
              </a:pPr>
              <a:r>
                <a:rPr lang="en-US" dirty="0"/>
                <a:t>Information is missing or hard to find. </a:t>
              </a:r>
            </a:p>
            <a:p>
              <a:endParaRPr lang="en-US" dirty="0"/>
            </a:p>
          </p:txBody>
        </p:sp>
      </p:grpSp>
      <p:sp>
        <p:nvSpPr>
          <p:cNvPr id="2" name="Footer Placeholder 1">
            <a:extLst>
              <a:ext uri="{FF2B5EF4-FFF2-40B4-BE49-F238E27FC236}">
                <a16:creationId xmlns:a16="http://schemas.microsoft.com/office/drawing/2014/main" id="{9FA54C71-678F-4D61-86F4-3E88225C0DB0}"/>
              </a:ext>
            </a:extLst>
          </p:cNvPr>
          <p:cNvSpPr>
            <a:spLocks noGrp="1"/>
          </p:cNvSpPr>
          <p:nvPr>
            <p:ph type="ftr" sz="quarter" idx="11"/>
          </p:nvPr>
        </p:nvSpPr>
        <p:spPr/>
        <p:txBody>
          <a:bodyPr/>
          <a:lstStyle/>
          <a:p>
            <a:r>
              <a:rPr lang="en-US"/>
              <a:t>Douglas Swanson | sapcefoundation.org</a:t>
            </a:r>
          </a:p>
        </p:txBody>
      </p:sp>
    </p:spTree>
    <p:extLst>
      <p:ext uri="{BB962C8B-B14F-4D97-AF65-F5344CB8AC3E}">
        <p14:creationId xmlns:p14="http://schemas.microsoft.com/office/powerpoint/2010/main" val="582544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descr="People working on project">
            <a:extLst>
              <a:ext uri="{FF2B5EF4-FFF2-40B4-BE49-F238E27FC236}">
                <a16:creationId xmlns:a16="http://schemas.microsoft.com/office/drawing/2014/main" id="{9890DD6A-61D3-44DF-899F-6D178AD0C971}"/>
              </a:ext>
            </a:extLst>
          </p:cNvPr>
          <p:cNvSpPr/>
          <p:nvPr/>
        </p:nvSpPr>
        <p:spPr>
          <a:xfrm>
            <a:off x="38110" y="1832126"/>
            <a:ext cx="3906101" cy="3718668"/>
          </a:xfrm>
          <a:prstGeom prst="round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E2FDE0D-C26D-4FE4-BC1C-D7A826CAC5BC}"/>
              </a:ext>
            </a:extLst>
          </p:cNvPr>
          <p:cNvSpPr/>
          <p:nvPr/>
        </p:nvSpPr>
        <p:spPr>
          <a:xfrm>
            <a:off x="0" y="0"/>
            <a:ext cx="12192000" cy="104194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5400" dirty="0"/>
              <a:t>The Professional</a:t>
            </a:r>
          </a:p>
        </p:txBody>
      </p:sp>
      <p:grpSp>
        <p:nvGrpSpPr>
          <p:cNvPr id="25" name="Group 24">
            <a:extLst>
              <a:ext uri="{FF2B5EF4-FFF2-40B4-BE49-F238E27FC236}">
                <a16:creationId xmlns:a16="http://schemas.microsoft.com/office/drawing/2014/main" id="{202C8BB5-372A-4A23-8BED-E450F198514F}"/>
              </a:ext>
            </a:extLst>
          </p:cNvPr>
          <p:cNvGrpSpPr/>
          <p:nvPr/>
        </p:nvGrpSpPr>
        <p:grpSpPr>
          <a:xfrm>
            <a:off x="4038600" y="1303116"/>
            <a:ext cx="8115290" cy="1950649"/>
            <a:chOff x="6830008" y="2513525"/>
            <a:chExt cx="4142792" cy="3466900"/>
          </a:xfrm>
        </p:grpSpPr>
        <p:sp>
          <p:nvSpPr>
            <p:cNvPr id="12" name="TextBox 11">
              <a:extLst>
                <a:ext uri="{FF2B5EF4-FFF2-40B4-BE49-F238E27FC236}">
                  <a16:creationId xmlns:a16="http://schemas.microsoft.com/office/drawing/2014/main" id="{7B99C819-A8E9-4985-A82B-FF1D7BB6A228}"/>
                </a:ext>
              </a:extLst>
            </p:cNvPr>
            <p:cNvSpPr txBox="1"/>
            <p:nvPr/>
          </p:nvSpPr>
          <p:spPr>
            <a:xfrm>
              <a:off x="7442719" y="2513525"/>
              <a:ext cx="2917371" cy="929922"/>
            </a:xfrm>
            <a:prstGeom prst="rect">
              <a:avLst/>
            </a:prstGeom>
            <a:noFill/>
          </p:spPr>
          <p:txBody>
            <a:bodyPr wrap="square" rtlCol="0">
              <a:spAutoFit/>
            </a:bodyPr>
            <a:lstStyle/>
            <a:p>
              <a:pPr algn="ctr"/>
              <a:r>
                <a:rPr lang="en-US" sz="2800" b="1" u="sng" dirty="0"/>
                <a:t>About The Professional</a:t>
              </a:r>
            </a:p>
          </p:txBody>
        </p:sp>
        <p:sp>
          <p:nvSpPr>
            <p:cNvPr id="18" name="TextBox 17">
              <a:extLst>
                <a:ext uri="{FF2B5EF4-FFF2-40B4-BE49-F238E27FC236}">
                  <a16:creationId xmlns:a16="http://schemas.microsoft.com/office/drawing/2014/main" id="{EE127695-0C3C-4C90-B36A-8FE3833367C5}"/>
                </a:ext>
              </a:extLst>
            </p:cNvPr>
            <p:cNvSpPr txBox="1"/>
            <p:nvPr/>
          </p:nvSpPr>
          <p:spPr>
            <a:xfrm>
              <a:off x="6830008" y="3354761"/>
              <a:ext cx="4142792" cy="2625664"/>
            </a:xfrm>
            <a:prstGeom prst="rect">
              <a:avLst/>
            </a:prstGeom>
            <a:noFill/>
          </p:spPr>
          <p:txBody>
            <a:bodyPr wrap="square" rtlCol="0">
              <a:spAutoFit/>
            </a:bodyPr>
            <a:lstStyle/>
            <a:p>
              <a:r>
                <a:rPr lang="en-US" dirty="0"/>
                <a:t>As a professional in the field, I am looking for the latest aerospace news, career and networking opportunities, as well as events where I can learn and experience the field. I have a lot going on in my life and I do not want to spend a lot of time looking for information or filling out forms. </a:t>
              </a:r>
            </a:p>
            <a:p>
              <a:endParaRPr lang="en-US" dirty="0"/>
            </a:p>
          </p:txBody>
        </p:sp>
      </p:grpSp>
      <p:grpSp>
        <p:nvGrpSpPr>
          <p:cNvPr id="29" name="Group 28">
            <a:extLst>
              <a:ext uri="{FF2B5EF4-FFF2-40B4-BE49-F238E27FC236}">
                <a16:creationId xmlns:a16="http://schemas.microsoft.com/office/drawing/2014/main" id="{A6566535-295B-483E-BB52-C112D68477DB}"/>
              </a:ext>
            </a:extLst>
          </p:cNvPr>
          <p:cNvGrpSpPr/>
          <p:nvPr/>
        </p:nvGrpSpPr>
        <p:grpSpPr>
          <a:xfrm>
            <a:off x="4147496" y="3604236"/>
            <a:ext cx="3433666" cy="2584538"/>
            <a:chOff x="6830008" y="2239405"/>
            <a:chExt cx="4142792" cy="2906266"/>
          </a:xfrm>
        </p:grpSpPr>
        <p:sp>
          <p:nvSpPr>
            <p:cNvPr id="30" name="TextBox 29">
              <a:extLst>
                <a:ext uri="{FF2B5EF4-FFF2-40B4-BE49-F238E27FC236}">
                  <a16:creationId xmlns:a16="http://schemas.microsoft.com/office/drawing/2014/main" id="{A9477286-EF92-42BB-B50F-443289B6E24A}"/>
                </a:ext>
              </a:extLst>
            </p:cNvPr>
            <p:cNvSpPr txBox="1"/>
            <p:nvPr/>
          </p:nvSpPr>
          <p:spPr>
            <a:xfrm>
              <a:off x="7033120" y="2239405"/>
              <a:ext cx="3736568" cy="588352"/>
            </a:xfrm>
            <a:prstGeom prst="rect">
              <a:avLst/>
            </a:prstGeom>
            <a:noFill/>
          </p:spPr>
          <p:txBody>
            <a:bodyPr wrap="square" rtlCol="0">
              <a:spAutoFit/>
            </a:bodyPr>
            <a:lstStyle/>
            <a:p>
              <a:pPr algn="ctr"/>
              <a:r>
                <a:rPr lang="en-US" sz="2800" b="1" u="sng" dirty="0"/>
                <a:t>Professional Goals</a:t>
              </a:r>
            </a:p>
          </p:txBody>
        </p:sp>
        <p:sp>
          <p:nvSpPr>
            <p:cNvPr id="31" name="TextBox 30">
              <a:extLst>
                <a:ext uri="{FF2B5EF4-FFF2-40B4-BE49-F238E27FC236}">
                  <a16:creationId xmlns:a16="http://schemas.microsoft.com/office/drawing/2014/main" id="{5237FFD4-E139-4EB4-9B43-DE9FAEBCE531}"/>
                </a:ext>
              </a:extLst>
            </p:cNvPr>
            <p:cNvSpPr txBox="1"/>
            <p:nvPr/>
          </p:nvSpPr>
          <p:spPr>
            <a:xfrm>
              <a:off x="6830008" y="2861483"/>
              <a:ext cx="4142792" cy="2284188"/>
            </a:xfrm>
            <a:prstGeom prst="rect">
              <a:avLst/>
            </a:prstGeom>
            <a:noFill/>
          </p:spPr>
          <p:txBody>
            <a:bodyPr wrap="square" rtlCol="0">
              <a:spAutoFit/>
            </a:bodyPr>
            <a:lstStyle/>
            <a:p>
              <a:pPr marL="342900" indent="-342900">
                <a:buFont typeface="+mj-lt"/>
                <a:buAutoNum type="arabicPeriod"/>
              </a:pPr>
              <a:r>
                <a:rPr lang="en-US" dirty="0"/>
                <a:t>Stay up to date with the latest news.</a:t>
              </a:r>
            </a:p>
            <a:p>
              <a:pPr marL="342900" indent="-342900">
                <a:buFont typeface="+mj-lt"/>
                <a:buAutoNum type="arabicPeriod"/>
              </a:pPr>
              <a:r>
                <a:rPr lang="en-US" dirty="0"/>
                <a:t>Looking to learn and grow within the field.</a:t>
              </a:r>
            </a:p>
            <a:p>
              <a:pPr marL="342900" indent="-342900">
                <a:buFont typeface="+mj-lt"/>
                <a:buAutoNum type="arabicPeriod"/>
              </a:pPr>
              <a:r>
                <a:rPr lang="en-US" dirty="0"/>
                <a:t>Want to attend events where I can network.</a:t>
              </a:r>
            </a:p>
            <a:p>
              <a:endParaRPr lang="en-US" dirty="0"/>
            </a:p>
          </p:txBody>
        </p:sp>
      </p:grpSp>
      <p:grpSp>
        <p:nvGrpSpPr>
          <p:cNvPr id="32" name="Group 31">
            <a:extLst>
              <a:ext uri="{FF2B5EF4-FFF2-40B4-BE49-F238E27FC236}">
                <a16:creationId xmlns:a16="http://schemas.microsoft.com/office/drawing/2014/main" id="{C72F4E55-5949-4E10-92BA-323679799DE9}"/>
              </a:ext>
            </a:extLst>
          </p:cNvPr>
          <p:cNvGrpSpPr/>
          <p:nvPr/>
        </p:nvGrpSpPr>
        <p:grpSpPr>
          <a:xfrm>
            <a:off x="7784447" y="3604236"/>
            <a:ext cx="4053137" cy="2277545"/>
            <a:chOff x="6533980" y="2268040"/>
            <a:chExt cx="4890198" cy="2076651"/>
          </a:xfrm>
        </p:grpSpPr>
        <p:sp>
          <p:nvSpPr>
            <p:cNvPr id="33" name="TextBox 32">
              <a:extLst>
                <a:ext uri="{FF2B5EF4-FFF2-40B4-BE49-F238E27FC236}">
                  <a16:creationId xmlns:a16="http://schemas.microsoft.com/office/drawing/2014/main" id="{5B3CD090-B899-41C4-A7EA-98734155F316}"/>
                </a:ext>
              </a:extLst>
            </p:cNvPr>
            <p:cNvSpPr txBox="1"/>
            <p:nvPr/>
          </p:nvSpPr>
          <p:spPr>
            <a:xfrm>
              <a:off x="6533980" y="2268040"/>
              <a:ext cx="4890198" cy="477069"/>
            </a:xfrm>
            <a:prstGeom prst="rect">
              <a:avLst/>
            </a:prstGeom>
            <a:noFill/>
          </p:spPr>
          <p:txBody>
            <a:bodyPr wrap="square" rtlCol="0">
              <a:spAutoFit/>
            </a:bodyPr>
            <a:lstStyle/>
            <a:p>
              <a:pPr algn="ctr"/>
              <a:r>
                <a:rPr lang="en-US" sz="2800" b="1" u="sng" dirty="0"/>
                <a:t>Professional Frustrations</a:t>
              </a:r>
            </a:p>
          </p:txBody>
        </p:sp>
        <p:sp>
          <p:nvSpPr>
            <p:cNvPr id="34" name="TextBox 33">
              <a:extLst>
                <a:ext uri="{FF2B5EF4-FFF2-40B4-BE49-F238E27FC236}">
                  <a16:creationId xmlns:a16="http://schemas.microsoft.com/office/drawing/2014/main" id="{9EDB0F79-23AB-4533-B9F1-DFC8FB8575C8}"/>
                </a:ext>
              </a:extLst>
            </p:cNvPr>
            <p:cNvSpPr txBox="1"/>
            <p:nvPr/>
          </p:nvSpPr>
          <p:spPr>
            <a:xfrm>
              <a:off x="6799554" y="2745108"/>
              <a:ext cx="4142792" cy="1599583"/>
            </a:xfrm>
            <a:prstGeom prst="rect">
              <a:avLst/>
            </a:prstGeom>
            <a:noFill/>
          </p:spPr>
          <p:txBody>
            <a:bodyPr wrap="square" rtlCol="0">
              <a:spAutoFit/>
            </a:bodyPr>
            <a:lstStyle/>
            <a:p>
              <a:pPr marL="342900" indent="-342900">
                <a:buFont typeface="+mj-lt"/>
                <a:buAutoNum type="arabicPeriod"/>
              </a:pPr>
              <a:r>
                <a:rPr lang="en-US" dirty="0"/>
                <a:t>Information that is hard to find.</a:t>
              </a:r>
            </a:p>
            <a:p>
              <a:pPr marL="342900" indent="-342900">
                <a:buFont typeface="+mj-lt"/>
                <a:buAutoNum type="arabicPeriod"/>
              </a:pPr>
              <a:r>
                <a:rPr lang="en-US" dirty="0"/>
                <a:t>Forms that ask for more information than necessary.</a:t>
              </a:r>
            </a:p>
            <a:p>
              <a:pPr marL="342900" indent="-342900">
                <a:buFont typeface="+mj-lt"/>
                <a:buAutoNum type="arabicPeriod"/>
              </a:pPr>
              <a:r>
                <a:rPr lang="en-US" dirty="0"/>
                <a:t>News that is out of date or Irrelevant.</a:t>
              </a:r>
            </a:p>
          </p:txBody>
        </p:sp>
      </p:grpSp>
      <p:sp>
        <p:nvSpPr>
          <p:cNvPr id="2" name="Footer Placeholder 1">
            <a:extLst>
              <a:ext uri="{FF2B5EF4-FFF2-40B4-BE49-F238E27FC236}">
                <a16:creationId xmlns:a16="http://schemas.microsoft.com/office/drawing/2014/main" id="{16F21CF3-DA38-4DCA-8C52-9BC066011D1A}"/>
              </a:ext>
            </a:extLst>
          </p:cNvPr>
          <p:cNvSpPr>
            <a:spLocks noGrp="1"/>
          </p:cNvSpPr>
          <p:nvPr>
            <p:ph type="ftr" sz="quarter" idx="11"/>
          </p:nvPr>
        </p:nvSpPr>
        <p:spPr/>
        <p:txBody>
          <a:bodyPr/>
          <a:lstStyle/>
          <a:p>
            <a:r>
              <a:rPr lang="en-US"/>
              <a:t>Douglas Swanson | sapcefoundation.org</a:t>
            </a:r>
          </a:p>
        </p:txBody>
      </p:sp>
    </p:spTree>
    <p:extLst>
      <p:ext uri="{BB962C8B-B14F-4D97-AF65-F5344CB8AC3E}">
        <p14:creationId xmlns:p14="http://schemas.microsoft.com/office/powerpoint/2010/main" val="14132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descr="People solving problems">
            <a:extLst>
              <a:ext uri="{FF2B5EF4-FFF2-40B4-BE49-F238E27FC236}">
                <a16:creationId xmlns:a16="http://schemas.microsoft.com/office/drawing/2014/main" id="{9890DD6A-61D3-44DF-899F-6D178AD0C971}"/>
              </a:ext>
            </a:extLst>
          </p:cNvPr>
          <p:cNvSpPr/>
          <p:nvPr/>
        </p:nvSpPr>
        <p:spPr>
          <a:xfrm>
            <a:off x="90201" y="1844106"/>
            <a:ext cx="4114800" cy="3823908"/>
          </a:xfrm>
          <a:prstGeom prst="round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E2FDE0D-C26D-4FE4-BC1C-D7A826CAC5BC}"/>
              </a:ext>
            </a:extLst>
          </p:cNvPr>
          <p:cNvSpPr/>
          <p:nvPr/>
        </p:nvSpPr>
        <p:spPr>
          <a:xfrm>
            <a:off x="0" y="0"/>
            <a:ext cx="12192000" cy="104194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5400" dirty="0"/>
              <a:t>The Corporate Leader</a:t>
            </a:r>
          </a:p>
        </p:txBody>
      </p:sp>
      <p:grpSp>
        <p:nvGrpSpPr>
          <p:cNvPr id="25" name="Group 24">
            <a:extLst>
              <a:ext uri="{FF2B5EF4-FFF2-40B4-BE49-F238E27FC236}">
                <a16:creationId xmlns:a16="http://schemas.microsoft.com/office/drawing/2014/main" id="{202C8BB5-372A-4A23-8BED-E450F198514F}"/>
              </a:ext>
            </a:extLst>
          </p:cNvPr>
          <p:cNvGrpSpPr/>
          <p:nvPr/>
        </p:nvGrpSpPr>
        <p:grpSpPr>
          <a:xfrm>
            <a:off x="4391696" y="1303115"/>
            <a:ext cx="7762194" cy="2413869"/>
            <a:chOff x="6830008" y="2513525"/>
            <a:chExt cx="4142792" cy="2974588"/>
          </a:xfrm>
        </p:grpSpPr>
        <p:sp>
          <p:nvSpPr>
            <p:cNvPr id="12" name="TextBox 11">
              <a:extLst>
                <a:ext uri="{FF2B5EF4-FFF2-40B4-BE49-F238E27FC236}">
                  <a16:creationId xmlns:a16="http://schemas.microsoft.com/office/drawing/2014/main" id="{7B99C819-A8E9-4985-A82B-FF1D7BB6A228}"/>
                </a:ext>
              </a:extLst>
            </p:cNvPr>
            <p:cNvSpPr txBox="1"/>
            <p:nvPr/>
          </p:nvSpPr>
          <p:spPr>
            <a:xfrm>
              <a:off x="7442719" y="2513525"/>
              <a:ext cx="2917371" cy="929922"/>
            </a:xfrm>
            <a:prstGeom prst="rect">
              <a:avLst/>
            </a:prstGeom>
            <a:noFill/>
          </p:spPr>
          <p:txBody>
            <a:bodyPr wrap="square" rtlCol="0">
              <a:spAutoFit/>
            </a:bodyPr>
            <a:lstStyle/>
            <a:p>
              <a:pPr algn="ctr"/>
              <a:r>
                <a:rPr lang="en-US" sz="2800" b="1" u="sng" dirty="0"/>
                <a:t>About The Corporate Leader</a:t>
              </a:r>
            </a:p>
          </p:txBody>
        </p:sp>
        <p:sp>
          <p:nvSpPr>
            <p:cNvPr id="18" name="TextBox 17">
              <a:extLst>
                <a:ext uri="{FF2B5EF4-FFF2-40B4-BE49-F238E27FC236}">
                  <a16:creationId xmlns:a16="http://schemas.microsoft.com/office/drawing/2014/main" id="{EE127695-0C3C-4C90-B36A-8FE3833367C5}"/>
                </a:ext>
              </a:extLst>
            </p:cNvPr>
            <p:cNvSpPr txBox="1"/>
            <p:nvPr/>
          </p:nvSpPr>
          <p:spPr>
            <a:xfrm>
              <a:off x="6830008" y="3354761"/>
              <a:ext cx="4142792" cy="2133352"/>
            </a:xfrm>
            <a:prstGeom prst="rect">
              <a:avLst/>
            </a:prstGeom>
            <a:noFill/>
          </p:spPr>
          <p:txBody>
            <a:bodyPr wrap="square" rtlCol="0">
              <a:spAutoFit/>
            </a:bodyPr>
            <a:lstStyle/>
            <a:p>
              <a:r>
                <a:rPr lang="en-US" dirty="0"/>
                <a:t>As a corporate leader I am looking for information about what this foundation is offering and whether it is something that I care about. After that I am looking for events in which I, or my company, can attend to network and promote our business. I am also interested in past events and the topics discussed.</a:t>
              </a:r>
            </a:p>
          </p:txBody>
        </p:sp>
      </p:grpSp>
      <p:grpSp>
        <p:nvGrpSpPr>
          <p:cNvPr id="29" name="Group 28">
            <a:extLst>
              <a:ext uri="{FF2B5EF4-FFF2-40B4-BE49-F238E27FC236}">
                <a16:creationId xmlns:a16="http://schemas.microsoft.com/office/drawing/2014/main" id="{A6566535-295B-483E-BB52-C112D68477DB}"/>
              </a:ext>
            </a:extLst>
          </p:cNvPr>
          <p:cNvGrpSpPr/>
          <p:nvPr/>
        </p:nvGrpSpPr>
        <p:grpSpPr>
          <a:xfrm>
            <a:off x="4344565" y="3674097"/>
            <a:ext cx="4018845" cy="2244557"/>
            <a:chOff x="6460751" y="2310228"/>
            <a:chExt cx="4848823" cy="2523965"/>
          </a:xfrm>
        </p:grpSpPr>
        <p:sp>
          <p:nvSpPr>
            <p:cNvPr id="30" name="TextBox 29">
              <a:extLst>
                <a:ext uri="{FF2B5EF4-FFF2-40B4-BE49-F238E27FC236}">
                  <a16:creationId xmlns:a16="http://schemas.microsoft.com/office/drawing/2014/main" id="{A9477286-EF92-42BB-B50F-443289B6E24A}"/>
                </a:ext>
              </a:extLst>
            </p:cNvPr>
            <p:cNvSpPr txBox="1"/>
            <p:nvPr/>
          </p:nvSpPr>
          <p:spPr>
            <a:xfrm>
              <a:off x="6460751" y="2310228"/>
              <a:ext cx="4848823" cy="588352"/>
            </a:xfrm>
            <a:prstGeom prst="rect">
              <a:avLst/>
            </a:prstGeom>
            <a:noFill/>
          </p:spPr>
          <p:txBody>
            <a:bodyPr wrap="square" rtlCol="0">
              <a:spAutoFit/>
            </a:bodyPr>
            <a:lstStyle/>
            <a:p>
              <a:pPr algn="ctr"/>
              <a:r>
                <a:rPr lang="en-US" sz="2800" b="1" u="sng" dirty="0"/>
                <a:t>Leader Goals</a:t>
              </a:r>
            </a:p>
          </p:txBody>
        </p:sp>
        <p:sp>
          <p:nvSpPr>
            <p:cNvPr id="31" name="TextBox 30">
              <a:extLst>
                <a:ext uri="{FF2B5EF4-FFF2-40B4-BE49-F238E27FC236}">
                  <a16:creationId xmlns:a16="http://schemas.microsoft.com/office/drawing/2014/main" id="{5237FFD4-E139-4EB4-9B43-DE9FAEBCE531}"/>
                </a:ext>
              </a:extLst>
            </p:cNvPr>
            <p:cNvSpPr txBox="1"/>
            <p:nvPr/>
          </p:nvSpPr>
          <p:spPr>
            <a:xfrm>
              <a:off x="6830008" y="2861484"/>
              <a:ext cx="4142792" cy="1972709"/>
            </a:xfrm>
            <a:prstGeom prst="rect">
              <a:avLst/>
            </a:prstGeom>
            <a:noFill/>
          </p:spPr>
          <p:txBody>
            <a:bodyPr wrap="square" rtlCol="0">
              <a:spAutoFit/>
            </a:bodyPr>
            <a:lstStyle/>
            <a:p>
              <a:pPr marL="342900" indent="-342900">
                <a:buFont typeface="+mj-lt"/>
                <a:buAutoNum type="arabicPeriod"/>
              </a:pPr>
              <a:r>
                <a:rPr lang="en-US" dirty="0"/>
                <a:t>Get informed</a:t>
              </a:r>
            </a:p>
            <a:p>
              <a:pPr marL="342900" indent="-342900">
                <a:buFont typeface="+mj-lt"/>
                <a:buAutoNum type="arabicPeriod"/>
              </a:pPr>
              <a:r>
                <a:rPr lang="en-US" dirty="0"/>
                <a:t>Research Events</a:t>
              </a:r>
            </a:p>
            <a:p>
              <a:pPr marL="342900" indent="-342900">
                <a:buFont typeface="+mj-lt"/>
                <a:buAutoNum type="arabicPeriod"/>
              </a:pPr>
              <a:r>
                <a:rPr lang="en-US" dirty="0"/>
                <a:t>Plan for Events</a:t>
              </a:r>
            </a:p>
            <a:p>
              <a:pPr marL="342900" indent="-342900">
                <a:buFont typeface="+mj-lt"/>
                <a:buAutoNum type="arabicPeriod"/>
              </a:pPr>
              <a:r>
                <a:rPr lang="en-US" dirty="0"/>
                <a:t>Stay Informed on News within Field</a:t>
              </a:r>
            </a:p>
            <a:p>
              <a:endParaRPr lang="en-US" dirty="0"/>
            </a:p>
          </p:txBody>
        </p:sp>
      </p:grpSp>
      <p:grpSp>
        <p:nvGrpSpPr>
          <p:cNvPr id="32" name="Group 31">
            <a:extLst>
              <a:ext uri="{FF2B5EF4-FFF2-40B4-BE49-F238E27FC236}">
                <a16:creationId xmlns:a16="http://schemas.microsoft.com/office/drawing/2014/main" id="{C72F4E55-5949-4E10-92BA-323679799DE9}"/>
              </a:ext>
            </a:extLst>
          </p:cNvPr>
          <p:cNvGrpSpPr/>
          <p:nvPr/>
        </p:nvGrpSpPr>
        <p:grpSpPr>
          <a:xfrm>
            <a:off x="7831747" y="3674097"/>
            <a:ext cx="5117615" cy="2484849"/>
            <a:chOff x="6158090" y="2331588"/>
            <a:chExt cx="6174513" cy="2265670"/>
          </a:xfrm>
        </p:grpSpPr>
        <p:sp>
          <p:nvSpPr>
            <p:cNvPr id="33" name="TextBox 32">
              <a:extLst>
                <a:ext uri="{FF2B5EF4-FFF2-40B4-BE49-F238E27FC236}">
                  <a16:creationId xmlns:a16="http://schemas.microsoft.com/office/drawing/2014/main" id="{5B3CD090-B899-41C4-A7EA-98734155F316}"/>
                </a:ext>
              </a:extLst>
            </p:cNvPr>
            <p:cNvSpPr txBox="1"/>
            <p:nvPr/>
          </p:nvSpPr>
          <p:spPr>
            <a:xfrm>
              <a:off x="6158090" y="2331588"/>
              <a:ext cx="6174513" cy="477069"/>
            </a:xfrm>
            <a:prstGeom prst="rect">
              <a:avLst/>
            </a:prstGeom>
            <a:noFill/>
          </p:spPr>
          <p:txBody>
            <a:bodyPr wrap="square" rtlCol="0">
              <a:spAutoFit/>
            </a:bodyPr>
            <a:lstStyle/>
            <a:p>
              <a:pPr algn="ctr"/>
              <a:r>
                <a:rPr lang="en-US" sz="2800" b="1" u="sng" dirty="0"/>
                <a:t>Leader Frustrations</a:t>
              </a:r>
            </a:p>
          </p:txBody>
        </p:sp>
        <p:sp>
          <p:nvSpPr>
            <p:cNvPr id="34" name="TextBox 33">
              <a:extLst>
                <a:ext uri="{FF2B5EF4-FFF2-40B4-BE49-F238E27FC236}">
                  <a16:creationId xmlns:a16="http://schemas.microsoft.com/office/drawing/2014/main" id="{9EDB0F79-23AB-4533-B9F1-DFC8FB8575C8}"/>
                </a:ext>
              </a:extLst>
            </p:cNvPr>
            <p:cNvSpPr txBox="1"/>
            <p:nvPr/>
          </p:nvSpPr>
          <p:spPr>
            <a:xfrm>
              <a:off x="6799553" y="2745108"/>
              <a:ext cx="4142792" cy="1852150"/>
            </a:xfrm>
            <a:prstGeom prst="rect">
              <a:avLst/>
            </a:prstGeom>
            <a:noFill/>
          </p:spPr>
          <p:txBody>
            <a:bodyPr wrap="square" rtlCol="0">
              <a:spAutoFit/>
            </a:bodyPr>
            <a:lstStyle/>
            <a:p>
              <a:pPr marL="342900" indent="-342900">
                <a:buFont typeface="+mj-lt"/>
                <a:buAutoNum type="arabicPeriod"/>
              </a:pPr>
              <a:r>
                <a:rPr lang="en-US" dirty="0"/>
                <a:t>Not all sites are consistently laid out.</a:t>
              </a:r>
            </a:p>
            <a:p>
              <a:pPr marL="342900" indent="-342900">
                <a:buFont typeface="+mj-lt"/>
                <a:buAutoNum type="arabicPeriod"/>
              </a:pPr>
              <a:r>
                <a:rPr lang="en-US" dirty="0"/>
                <a:t>Information is hard to find on a page.</a:t>
              </a:r>
            </a:p>
            <a:p>
              <a:pPr marL="342900" indent="-342900">
                <a:buFont typeface="+mj-lt"/>
                <a:buAutoNum type="arabicPeriod"/>
              </a:pPr>
              <a:r>
                <a:rPr lang="en-US" dirty="0"/>
                <a:t>Some tasks take to long to accomplish.</a:t>
              </a:r>
            </a:p>
            <a:p>
              <a:endParaRPr lang="en-US" dirty="0"/>
            </a:p>
          </p:txBody>
        </p:sp>
      </p:grpSp>
      <p:sp>
        <p:nvSpPr>
          <p:cNvPr id="2" name="Footer Placeholder 1">
            <a:extLst>
              <a:ext uri="{FF2B5EF4-FFF2-40B4-BE49-F238E27FC236}">
                <a16:creationId xmlns:a16="http://schemas.microsoft.com/office/drawing/2014/main" id="{CE4054B0-0AC0-4F72-8EB6-11F36CA0D2CB}"/>
              </a:ext>
            </a:extLst>
          </p:cNvPr>
          <p:cNvSpPr>
            <a:spLocks noGrp="1"/>
          </p:cNvSpPr>
          <p:nvPr>
            <p:ph type="ftr" sz="quarter" idx="11"/>
          </p:nvPr>
        </p:nvSpPr>
        <p:spPr/>
        <p:txBody>
          <a:bodyPr/>
          <a:lstStyle/>
          <a:p>
            <a:r>
              <a:rPr lang="en-US"/>
              <a:t>Douglas Swanson | sapcefoundation.org</a:t>
            </a:r>
          </a:p>
        </p:txBody>
      </p:sp>
    </p:spTree>
    <p:extLst>
      <p:ext uri="{BB962C8B-B14F-4D97-AF65-F5344CB8AC3E}">
        <p14:creationId xmlns:p14="http://schemas.microsoft.com/office/powerpoint/2010/main" val="30980224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TotalTime>
  <Words>406</Words>
  <Application>Microsoft Office PowerPoint</Application>
  <PresentationFormat>Widescreen</PresentationFormat>
  <Paragraphs>38</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Douglas Swanson</dc:creator>
  <cp:lastModifiedBy>Douglas Swanson</cp:lastModifiedBy>
  <cp:revision>16</cp:revision>
  <dcterms:created xsi:type="dcterms:W3CDTF">2021-02-17T04:35:46Z</dcterms:created>
  <dcterms:modified xsi:type="dcterms:W3CDTF">2021-02-18T04:27:09Z</dcterms:modified>
</cp:coreProperties>
</file>

<file path=docProps/thumbnail.jpeg>
</file>